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4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8" r:id="rId10"/>
    <p:sldId id="309" r:id="rId11"/>
    <p:sldId id="310" r:id="rId12"/>
    <p:sldId id="311" r:id="rId13"/>
    <p:sldId id="294" r:id="rId14"/>
    <p:sldId id="295" r:id="rId15"/>
    <p:sldId id="285" r:id="rId16"/>
    <p:sldId id="288" r:id="rId17"/>
    <p:sldId id="266" r:id="rId18"/>
    <p:sldId id="269" r:id="rId19"/>
    <p:sldId id="291" r:id="rId20"/>
    <p:sldId id="29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E94651F-9386-420B-BABA-94C534C7D01D}">
          <p14:sldIdLst>
            <p14:sldId id="284"/>
            <p14:sldId id="300"/>
            <p14:sldId id="301"/>
            <p14:sldId id="302"/>
            <p14:sldId id="303"/>
            <p14:sldId id="304"/>
            <p14:sldId id="305"/>
            <p14:sldId id="306"/>
            <p14:sldId id="308"/>
            <p14:sldId id="309"/>
            <p14:sldId id="310"/>
            <p14:sldId id="311"/>
            <p14:sldId id="294"/>
            <p14:sldId id="295"/>
            <p14:sldId id="285"/>
            <p14:sldId id="288"/>
            <p14:sldId id="266"/>
            <p14:sldId id="269"/>
            <p14:sldId id="291"/>
            <p14:sldId id="29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A94613-4B90-47F3-AE6B-2F41779A3817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D6365-6C7A-40D0-9658-C40EA858446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167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05A36B-185A-4386-9622-BE863341824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222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42.jpeg"/><Relationship Id="rId4" Type="http://schemas.openxmlformats.org/officeDocument/2006/relationships/image" Target="../media/image4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2339752" y="476672"/>
            <a:ext cx="4756448" cy="11521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endParaRPr lang="ru-RU" altLang="ru-RU" sz="1600" b="1" dirty="0" smtClean="0">
              <a:solidFill>
                <a:srgbClr val="FF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0970" y="1628800"/>
            <a:ext cx="8490303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3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Методический семинар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«Мастер - класс как эффективная форма освоения педагогики </a:t>
            </a:r>
            <a:r>
              <a:rPr lang="ru-RU" sz="3200" b="1" dirty="0" smtClean="0">
                <a:solidFill>
                  <a:srgbClr val="FF0000"/>
                </a:solidFill>
              </a:rPr>
              <a:t>удивления»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   Сальникова Ольга Николаевна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, </a:t>
            </a:r>
          </a:p>
          <a:p>
            <a:pPr algn="ctr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     старший воспитатель МБДОУ Д/с №14 «Колокольчик»</a:t>
            </a:r>
          </a:p>
          <a:p>
            <a:pPr algn="ctr"/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        г. Чайковский</a:t>
            </a:r>
            <a:endParaRPr lang="ru-RU" sz="22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76436"/>
            <a:ext cx="7772400" cy="175260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Краевой конкурс </a:t>
            </a:r>
            <a:r>
              <a:rPr lang="ru-RU" sz="2200" dirty="0"/>
              <a:t>по организации методической работы </a:t>
            </a:r>
            <a:br>
              <a:rPr lang="ru-RU" sz="2200" dirty="0"/>
            </a:br>
            <a:r>
              <a:rPr lang="ru-RU" sz="2200" dirty="0"/>
              <a:t>на муниципальном и институциональном уровнях</a:t>
            </a:r>
            <a:br>
              <a:rPr lang="ru-RU" sz="2200" dirty="0"/>
            </a:br>
            <a:r>
              <a:rPr lang="ru-RU" sz="2200" dirty="0"/>
              <a:t>«МЕТОДИСТ - 2019»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64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6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2" t="10130"/>
          <a:stretch/>
        </p:blipFill>
        <p:spPr bwMode="auto">
          <a:xfrm>
            <a:off x="251520" y="188640"/>
            <a:ext cx="4861115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Безымянный5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921" y="1654777"/>
            <a:ext cx="1526061" cy="81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\Desktop\1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29" t="17628" r="18887" b="26390"/>
          <a:stretch/>
        </p:blipFill>
        <p:spPr bwMode="auto">
          <a:xfrm>
            <a:off x="4139952" y="3030625"/>
            <a:ext cx="4816458" cy="3435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user\Desktop\122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546499"/>
            <a:ext cx="1711077" cy="92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user\Desktop\99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0" t="27785" r="45090" b="29478"/>
          <a:stretch/>
        </p:blipFill>
        <p:spPr bwMode="auto">
          <a:xfrm>
            <a:off x="6732240" y="4539039"/>
            <a:ext cx="1827572" cy="96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ownloads\Attachments_stervjchka@mail.ru_2019-01-18_16-17-44\IMG_0568-18-01-19-04-1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" b="10447"/>
          <a:stretch/>
        </p:blipFill>
        <p:spPr bwMode="auto">
          <a:xfrm>
            <a:off x="539552" y="4221088"/>
            <a:ext cx="3024335" cy="2245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Users\user\Downloads\qr-code музей.gi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836712"/>
            <a:ext cx="186690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4015248" y="2468891"/>
            <a:ext cx="144000" cy="14400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4051248" y="2515930"/>
            <a:ext cx="72000" cy="72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61130" y="174080"/>
            <a:ext cx="35952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accent1"/>
                </a:solidFill>
              </a:rPr>
              <a:t>Удивление методом</a:t>
            </a:r>
          </a:p>
        </p:txBody>
      </p:sp>
    </p:spTree>
    <p:extLst>
      <p:ext uri="{BB962C8B-B14F-4D97-AF65-F5344CB8AC3E}">
        <p14:creationId xmlns:p14="http://schemas.microsoft.com/office/powerpoint/2010/main" val="161543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0768" y="279385"/>
            <a:ext cx="646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</a:rPr>
              <a:t>Удивление собственными </a:t>
            </a:r>
            <a:r>
              <a:rPr lang="ru-RU" b="1" dirty="0" smtClean="0">
                <a:solidFill>
                  <a:schemeClr val="accent1"/>
                </a:solidFill>
              </a:rPr>
              <a:t>силами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3" name="Picture 5" descr="C:\Users\user\Desktop\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4"/>
          <a:stretch/>
        </p:blipFill>
        <p:spPr bwMode="auto">
          <a:xfrm>
            <a:off x="467544" y="3530313"/>
            <a:ext cx="3390731" cy="292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ФОТО Самообразование к 1 марта\Остров сокровищ\IMG_182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0"/>
          <a:stretch/>
        </p:blipFill>
        <p:spPr bwMode="auto">
          <a:xfrm>
            <a:off x="5292080" y="692696"/>
            <a:ext cx="2982358" cy="250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user\Desktop\78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25" y="692696"/>
            <a:ext cx="4214631" cy="250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user\Desktop\965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18223"/>
            <a:ext cx="4441715" cy="2505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27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24" y="332656"/>
            <a:ext cx="406845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Методическая </a:t>
            </a:r>
            <a:r>
              <a:rPr lang="ru-RU" dirty="0"/>
              <a:t>разработка «Тематический день «Воздух», мастер-классы для педагогов «Вулкан», «Музыка стекла», «Тайны звука</a:t>
            </a:r>
            <a:r>
              <a:rPr lang="ru-RU" dirty="0" smtClean="0"/>
              <a:t>», </a:t>
            </a:r>
            <a:r>
              <a:rPr lang="ru-RU" dirty="0"/>
              <a:t>«Как увидеть радугу», «Откуда берутся тени», «Почему мыльные пузыри круглые», «Как оживают рисунки</a:t>
            </a:r>
            <a:r>
              <a:rPr lang="ru-RU" dirty="0" smtClean="0"/>
              <a:t>», «Разные-разные ткани».</a:t>
            </a:r>
            <a:endParaRPr lang="ru-RU" dirty="0"/>
          </a:p>
        </p:txBody>
      </p:sp>
      <p:pic>
        <p:nvPicPr>
          <p:cNvPr id="13317" name="Picture 5" descr="C:\Users\user\Downloads\5c0f40723e2334cd1794b8018348287217090a89e27b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260" y="2996952"/>
            <a:ext cx="2455213" cy="3404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D:\2018-2019\учитель года-2019\Заочный этап\видеопрезентация\1 - Сальникова О.Н. - Видеовизитка\визитка\Безымянныйорлн - копия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8" b="4628"/>
          <a:stretch/>
        </p:blipFill>
        <p:spPr bwMode="auto">
          <a:xfrm>
            <a:off x="5220072" y="260648"/>
            <a:ext cx="3027353" cy="220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user\Desktop\Безымянный форум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2448272" cy="341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esktop\Рисунок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717032"/>
            <a:ext cx="3469030" cy="2503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Рисунок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674" y="2888991"/>
            <a:ext cx="2152795" cy="290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07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85312" y="2271172"/>
            <a:ext cx="2088232" cy="2268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МАСТЕР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50919" y="2248973"/>
            <a:ext cx="2088232" cy="22688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УЧЕНИКИ</a:t>
            </a:r>
            <a:endParaRPr lang="ru-RU" b="1" dirty="0"/>
          </a:p>
        </p:txBody>
      </p:sp>
      <p:pic>
        <p:nvPicPr>
          <p:cNvPr id="1026" name="Picture 2" descr="C:\Users\user\Desktop\man-with-friend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40061"/>
            <a:ext cx="1592257" cy="1592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белые-человечки-для-презентаций-png-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53" y="2996952"/>
            <a:ext cx="1435366" cy="143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2555776" y="2764877"/>
            <a:ext cx="4032447" cy="123701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Опыт. Мастерство. Искусство.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763688" y="260648"/>
            <a:ext cx="5415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r>
              <a:rPr lang="ru-RU" b="1" dirty="0" smtClean="0"/>
              <a:t>Мастер-класс – </a:t>
            </a:r>
            <a:r>
              <a:rPr lang="ru-RU" dirty="0" smtClean="0"/>
              <a:t>одна из форм эффективного </a:t>
            </a:r>
          </a:p>
          <a:p>
            <a:r>
              <a:rPr lang="ru-RU" dirty="0" smtClean="0"/>
              <a:t>профессионального обучения педагогов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403648" y="5013176"/>
            <a:ext cx="7406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Мастер-класс</a:t>
            </a:r>
            <a:r>
              <a:rPr lang="ru-RU" dirty="0" smtClean="0"/>
              <a:t> – ярко выраженная форма ученичества у Мастера.</a:t>
            </a:r>
          </a:p>
          <a:p>
            <a:pPr algn="r"/>
            <a:r>
              <a:rPr lang="ru-RU" dirty="0" smtClean="0"/>
              <a:t>М. М. Поташник.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611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548680"/>
            <a:ext cx="733406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3200" b="1" dirty="0">
                <a:solidFill>
                  <a:srgbClr val="646B86">
                    <a:lumMod val="75000"/>
                  </a:srgbClr>
                </a:solidFill>
              </a:rPr>
              <a:t>Мастер-класс</a:t>
            </a:r>
          </a:p>
          <a:p>
            <a:pPr lvl="0" algn="ctr"/>
            <a:r>
              <a:rPr lang="ru-RU" sz="4400" b="1" dirty="0">
                <a:solidFill>
                  <a:srgbClr val="FF0000"/>
                </a:solidFill>
              </a:rPr>
              <a:t>«Музей в детском саду: </a:t>
            </a:r>
          </a:p>
          <a:p>
            <a:pPr lvl="0" algn="ctr"/>
            <a:r>
              <a:rPr lang="ru-RU" sz="4400" b="1" dirty="0">
                <a:solidFill>
                  <a:srgbClr val="FF0000"/>
                </a:solidFill>
              </a:rPr>
              <a:t>новый формат»</a:t>
            </a:r>
          </a:p>
        </p:txBody>
      </p:sp>
      <p:pic>
        <p:nvPicPr>
          <p:cNvPr id="3" name="Picture 3" descr="C:\Users\user\Desktop\doshkolenok_electr_muze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17032"/>
            <a:ext cx="2451844" cy="2451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2780928"/>
            <a:ext cx="59046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Этапы проведения </a:t>
            </a:r>
            <a:r>
              <a:rPr lang="ru-RU" sz="2400" b="1" dirty="0" smtClean="0">
                <a:solidFill>
                  <a:prstClr val="black"/>
                </a:solidFill>
              </a:rPr>
              <a:t>мастер -класса:</a:t>
            </a:r>
            <a:endParaRPr lang="ru-RU" sz="2400" b="1" dirty="0">
              <a:solidFill>
                <a:prstClr val="black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solidFill>
                  <a:prstClr val="black"/>
                </a:solidFill>
              </a:rPr>
              <a:t>Введение в тему мастер-класса: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Выделение проблемы.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</a:rPr>
              <a:t>Актуализация знаний.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2. Деятельность с участниками мастер-класса с демонстрацией приемов эффективной работы с детьми.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3. Рефлексия. </a:t>
            </a:r>
          </a:p>
        </p:txBody>
      </p:sp>
    </p:spTree>
    <p:extLst>
      <p:ext uri="{BB962C8B-B14F-4D97-AF65-F5344CB8AC3E}">
        <p14:creationId xmlns:p14="http://schemas.microsoft.com/office/powerpoint/2010/main" val="108657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doshkolenok_electr_muze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371724" cy="1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4" r="10563"/>
          <a:stretch/>
        </p:blipFill>
        <p:spPr bwMode="auto">
          <a:xfrm>
            <a:off x="1723081" y="767346"/>
            <a:ext cx="4865143" cy="4415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5468205"/>
            <a:ext cx="64796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Музейная коллекция «Знакомьтесь – ручка!»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723081" y="260648"/>
            <a:ext cx="47452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Удивление  образовательной средой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6550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0527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/>
              <a:t>Стилус</a:t>
            </a:r>
            <a:r>
              <a:rPr lang="ru-RU" dirty="0"/>
              <a:t> — в Древней Греции бронзовый стержень, заострённый конец которого использовался для нанесения текста на дощечку, покрытую воском. Противоположный конец делался плоским, чтобы стирать написанное.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07385" y="3429000"/>
            <a:ext cx="5256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Стилус</a:t>
            </a:r>
            <a:r>
              <a:rPr lang="ru-RU" dirty="0"/>
              <a:t> — ручка (небольшая металлическая или пластиковая палочка) со </a:t>
            </a:r>
            <a:r>
              <a:rPr lang="ru-RU" dirty="0" smtClean="0"/>
              <a:t>специальным</a:t>
            </a:r>
          </a:p>
          <a:p>
            <a:pPr algn="just"/>
            <a:r>
              <a:rPr lang="ru-RU" dirty="0"/>
              <a:t> силиконовым наконечником, которым нужно </a:t>
            </a:r>
            <a:r>
              <a:rPr lang="ru-RU" dirty="0" smtClean="0"/>
              <a:t>касаться</a:t>
            </a:r>
            <a:r>
              <a:rPr lang="ru-RU" dirty="0"/>
              <a:t> сенсорной поверхности монитора для управления </a:t>
            </a:r>
            <a:r>
              <a:rPr lang="ru-RU" dirty="0" smtClean="0"/>
              <a:t>компьютером </a:t>
            </a:r>
            <a:r>
              <a:rPr lang="ru-RU" dirty="0"/>
              <a:t> (смартфоном, </a:t>
            </a:r>
            <a:endParaRPr lang="ru-RU" dirty="0" smtClean="0"/>
          </a:p>
          <a:p>
            <a:pPr algn="just"/>
            <a:r>
              <a:rPr lang="ru-RU" dirty="0" smtClean="0"/>
              <a:t>планшетом</a:t>
            </a:r>
            <a:r>
              <a:rPr lang="ru-RU" dirty="0"/>
              <a:t>, навигатором и так далее) либо для письма и рисования на графическом планшете.</a:t>
            </a:r>
          </a:p>
        </p:txBody>
      </p:sp>
      <p:pic>
        <p:nvPicPr>
          <p:cNvPr id="2050" name="Picture 2" descr="C:\Users\user\Desktop\8d6e04cd8b83910b68e71a2815ee7b9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75"/>
          <a:stretch/>
        </p:blipFill>
        <p:spPr bwMode="auto">
          <a:xfrm>
            <a:off x="467545" y="3356992"/>
            <a:ext cx="1939840" cy="167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roman-wax-writing-tablet-with-bronze-p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353" y="692696"/>
            <a:ext cx="2225824" cy="2225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doshkolenok_electr_muze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371724" cy="1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738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Удивление  </a:t>
            </a:r>
            <a:r>
              <a:rPr lang="ru-RU" b="1" dirty="0" smtClean="0"/>
              <a:t>фактом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6409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" t="10684" b="10617"/>
          <a:stretch/>
        </p:blipFill>
        <p:spPr bwMode="auto">
          <a:xfrm>
            <a:off x="4788024" y="2866172"/>
            <a:ext cx="2780780" cy="335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qr-cod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790" y="2420888"/>
            <a:ext cx="1697580" cy="169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78288" y="261814"/>
            <a:ext cx="3851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err="1"/>
              <a:t>Cyperus</a:t>
            </a:r>
            <a:r>
              <a:rPr lang="ru-RU" b="1" dirty="0"/>
              <a:t> </a:t>
            </a:r>
            <a:r>
              <a:rPr lang="ru-RU" b="1" dirty="0" err="1"/>
              <a:t>papyrus</a:t>
            </a:r>
            <a:r>
              <a:rPr lang="ru-RU" b="1" dirty="0"/>
              <a:t> </a:t>
            </a:r>
            <a:endParaRPr lang="ru-RU" b="1" dirty="0" smtClean="0"/>
          </a:p>
          <a:p>
            <a:pPr algn="just"/>
            <a:r>
              <a:rPr lang="ru-RU" dirty="0" smtClean="0"/>
              <a:t>имеет </a:t>
            </a:r>
            <a:r>
              <a:rPr lang="ru-RU" dirty="0"/>
              <a:t>несколько названий – Папирус, Папирусная осока, папирусная Сыть, бумажный тростник.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переводе с языка фараонов название папирус означает подарок реки.</a:t>
            </a:r>
          </a:p>
        </p:txBody>
      </p:sp>
      <p:pic>
        <p:nvPicPr>
          <p:cNvPr id="3074" name="Picture 2" descr="C:\Users\user\Desktop\qr-code 11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52" y="4582368"/>
            <a:ext cx="1656183" cy="165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7052" y="1138977"/>
            <a:ext cx="38629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Клинопись</a:t>
            </a:r>
            <a:r>
              <a:rPr lang="ru-RU" dirty="0"/>
              <a:t> — наиболее ранняя из известных систем письма. Форму письма во многом определил писчий материал — глиняная табличка, на которой, пока глина ещё мягкая, деревянной палочкой для письма или заострённым тростником выдавливали знаки; отсюда и «клинообразные» штрихи.</a:t>
            </a:r>
          </a:p>
        </p:txBody>
      </p:sp>
      <p:pic>
        <p:nvPicPr>
          <p:cNvPr id="3075" name="Picture 3" descr="C:\Users\user\Desktop\57999044_150422_2234_1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228">
            <a:off x="2136427" y="4322306"/>
            <a:ext cx="2276996" cy="190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doshkolenok_electr_muze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371724" cy="1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1852" y="301955"/>
            <a:ext cx="37940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Удивление  </a:t>
            </a:r>
            <a:r>
              <a:rPr lang="ru-RU" b="1" dirty="0" smtClean="0"/>
              <a:t>методом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7076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2018-2019\учитель года-2019\учитель года\afddda8b8c348f57e61cb7d1b63dbb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95772"/>
            <a:ext cx="3339444" cy="3022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user\Desktop\перо-для-письма-png-3-300x20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393" y="836712"/>
            <a:ext cx="360905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doshkolenok_electr_muze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371724" cy="1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14356" y="226440"/>
            <a:ext cx="4483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Удивление  </a:t>
            </a:r>
            <a:r>
              <a:rPr lang="ru-RU" b="1" dirty="0" smtClean="0"/>
              <a:t>собственными силами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409" y="2911764"/>
            <a:ext cx="3473136" cy="3473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6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doshkolenok_electr_muze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013176"/>
            <a:ext cx="1371724" cy="1371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F:\1 марта\125___04\IMG_18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4611" y="896820"/>
            <a:ext cx="4512704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1 марта\125___04\IMG_18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39885" y="896820"/>
            <a:ext cx="451270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07091" y="5345095"/>
            <a:ext cx="62424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Музей в детском саду –</a:t>
            </a:r>
          </a:p>
          <a:p>
            <a:pPr algn="ctr"/>
            <a:r>
              <a:rPr lang="ru-RU" sz="2000" b="1" dirty="0" smtClean="0"/>
              <a:t>это современно, интересно и увлекательно!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6783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403648" y="404664"/>
            <a:ext cx="2202695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ФГОС ДО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3548" y="2596577"/>
            <a:ext cx="79208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/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cxnSp>
        <p:nvCxnSpPr>
          <p:cNvPr id="14" name="Прямая соединительная линия 13"/>
          <p:cNvCxnSpPr>
            <a:stCxn id="6" idx="3"/>
            <a:endCxn id="8" idx="1"/>
          </p:cNvCxnSpPr>
          <p:nvPr/>
        </p:nvCxnSpPr>
        <p:spPr>
          <a:xfrm>
            <a:off x="3606343" y="908720"/>
            <a:ext cx="785635" cy="87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4391978" y="413402"/>
            <a:ext cx="3348374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Познавательное развитие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/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75656" y="1588249"/>
            <a:ext cx="5832648" cy="10081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Проблема: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Calibri"/>
              </a:rPr>
              <a:t>снижение познавательной активности дошкольников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103948" y="2617273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09339" y="2981497"/>
            <a:ext cx="116620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2" name="Picture 2" descr="C:\Users\user\Downloads\9fb9b0_c330314557014d2b9f0c1b6b1f023065_mv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138" y="4293096"/>
            <a:ext cx="3147660" cy="197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03548" y="421175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Как вызвать </a:t>
            </a:r>
          </a:p>
          <a:p>
            <a:r>
              <a:rPr lang="ru-RU" dirty="0" smtClean="0"/>
              <a:t>эмоциональный отклик? 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52732" y="3045610"/>
            <a:ext cx="37939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Как мотивировать</a:t>
            </a:r>
          </a:p>
          <a:p>
            <a:r>
              <a:rPr lang="ru-RU" dirty="0" smtClean="0"/>
              <a:t>дошкольников к познавательной </a:t>
            </a:r>
          </a:p>
          <a:p>
            <a:r>
              <a:rPr lang="ru-RU" dirty="0" smtClean="0"/>
              <a:t>деятельности?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914290" y="305844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Как сделать процесс познания</a:t>
            </a:r>
          </a:p>
          <a:p>
            <a:r>
              <a:rPr lang="ru-RU" dirty="0" smtClean="0"/>
              <a:t>интересным и увлекательным?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830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5" grpId="0" animBg="1"/>
      <p:bldP spid="16" grpId="0" animBg="1"/>
      <p:bldP spid="18" grpId="0"/>
      <p:bldP spid="19" grpId="0"/>
      <p:bldP spid="2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4"/>
            <a:ext cx="55263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/>
              <a:t>Опыт — самый лучший наставник. (Овидий).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82883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Для того чтобы обучить другого, требуется больше ума, </a:t>
            </a:r>
            <a:r>
              <a:rPr lang="ru-RU" sz="2400" dirty="0" smtClean="0"/>
              <a:t>чем </a:t>
            </a:r>
            <a:r>
              <a:rPr lang="ru-RU" sz="2400" dirty="0"/>
              <a:t>для того, чтобы научиться самому. </a:t>
            </a:r>
            <a:endParaRPr lang="ru-RU" sz="2400" dirty="0" smtClean="0"/>
          </a:p>
          <a:p>
            <a:pPr algn="r"/>
            <a:r>
              <a:rPr lang="ru-RU" sz="2400" dirty="0" smtClean="0"/>
              <a:t>(</a:t>
            </a:r>
            <a:r>
              <a:rPr lang="ru-RU" sz="2400" dirty="0"/>
              <a:t>М. Монтень)</a:t>
            </a:r>
          </a:p>
        </p:txBody>
      </p:sp>
    </p:spTree>
    <p:extLst>
      <p:ext uri="{BB962C8B-B14F-4D97-AF65-F5344CB8AC3E}">
        <p14:creationId xmlns:p14="http://schemas.microsoft.com/office/powerpoint/2010/main" val="250371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35796" y="3284984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72933" y="5530328"/>
            <a:ext cx="3479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Г. С. </a:t>
            </a:r>
            <a:r>
              <a:rPr lang="ru-RU" dirty="0" err="1" smtClean="0"/>
              <a:t>Альтшуллер</a:t>
            </a:r>
            <a:r>
              <a:rPr lang="ru-RU" dirty="0" smtClean="0"/>
              <a:t> «Как </a:t>
            </a:r>
            <a:r>
              <a:rPr lang="ru-RU" dirty="0"/>
              <a:t>стать гением. </a:t>
            </a:r>
            <a:r>
              <a:rPr lang="ru-RU" dirty="0" err="1" smtClean="0"/>
              <a:t>Жизненнаястратегия</a:t>
            </a:r>
            <a:r>
              <a:rPr lang="ru-RU" dirty="0" smtClean="0"/>
              <a:t> </a:t>
            </a:r>
            <a:r>
              <a:rPr lang="ru-RU" dirty="0"/>
              <a:t>творческой </a:t>
            </a:r>
            <a:r>
              <a:rPr lang="ru-RU" dirty="0" smtClean="0"/>
              <a:t>личности»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8820" y="5530328"/>
            <a:ext cx="2555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Ш. А. </a:t>
            </a:r>
            <a:r>
              <a:rPr lang="ru-RU" dirty="0" err="1" smtClean="0"/>
              <a:t>Амонашвили</a:t>
            </a:r>
            <a:endParaRPr lang="ru-RU" dirty="0"/>
          </a:p>
          <a:p>
            <a:r>
              <a:rPr lang="ru-RU" dirty="0" smtClean="0"/>
              <a:t> «Здравствуйте</a:t>
            </a:r>
            <a:r>
              <a:rPr lang="ru-RU" dirty="0"/>
              <a:t>, </a:t>
            </a:r>
            <a:r>
              <a:rPr lang="ru-RU" dirty="0" smtClean="0"/>
              <a:t>дети»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03089" y="5530328"/>
            <a:ext cx="26475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С. Л. Соловейчик</a:t>
            </a:r>
          </a:p>
          <a:p>
            <a:r>
              <a:rPr lang="ru-RU" dirty="0" smtClean="0"/>
              <a:t> «Педагогика </a:t>
            </a:r>
            <a:r>
              <a:rPr lang="ru-RU" dirty="0"/>
              <a:t>для </a:t>
            </a:r>
            <a:r>
              <a:rPr lang="ru-RU" dirty="0" smtClean="0"/>
              <a:t>всех»</a:t>
            </a:r>
            <a:endParaRPr lang="ru-RU" dirty="0"/>
          </a:p>
        </p:txBody>
      </p:sp>
      <p:pic>
        <p:nvPicPr>
          <p:cNvPr id="7170" name="Picture 2" descr="C:\Users\user\Downloads\aristotel_4_06171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1872208" cy="212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ownloads\04-Шалва-650x7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80" y="2734864"/>
            <a:ext cx="1983218" cy="237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ownloads\0a30ef0ed5fa2e7714e58977b5c85e54_RSZ_690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39072"/>
            <a:ext cx="1825630" cy="237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user\Downloads\genrih-altshull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805" y="2718860"/>
            <a:ext cx="1993432" cy="238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20705" y="980727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«Познание начинается с удивления». Аристотель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16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checklist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" b="5244"/>
          <a:stretch/>
        </p:blipFill>
        <p:spPr bwMode="auto">
          <a:xfrm>
            <a:off x="6491104" y="3161502"/>
            <a:ext cx="2457784" cy="317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34684"/>
            <a:ext cx="734481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ЦЕЛЬ</a:t>
            </a:r>
            <a:r>
              <a:rPr lang="ru-RU" sz="2000" dirty="0" smtClean="0"/>
              <a:t>: </a:t>
            </a:r>
            <a:r>
              <a:rPr lang="ru-RU" sz="2000" b="1" dirty="0"/>
              <a:t>Повышение  познавательной активности дошкольников  через различные способы  удивления.</a:t>
            </a:r>
            <a:endParaRPr lang="ru-RU" sz="2000" dirty="0"/>
          </a:p>
          <a:p>
            <a:r>
              <a:rPr lang="ru-RU" sz="2000" b="1" dirty="0"/>
              <a:t> </a:t>
            </a:r>
            <a:endParaRPr lang="ru-RU" sz="2000" dirty="0"/>
          </a:p>
          <a:p>
            <a:r>
              <a:rPr lang="ru-RU" sz="2000" b="1" u="sng" dirty="0" smtClean="0"/>
              <a:t>ЗАДАЧИ</a:t>
            </a:r>
            <a:r>
              <a:rPr lang="ru-RU" sz="2000" dirty="0" smtClean="0"/>
              <a:t>:</a:t>
            </a:r>
            <a:endParaRPr lang="ru-RU" sz="2000" dirty="0"/>
          </a:p>
          <a:p>
            <a:r>
              <a:rPr lang="ru-RU" sz="20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Изучить литературу, опыт работы педагогов по проблеме формирования познавательной активности дошкольников</a:t>
            </a:r>
            <a:r>
              <a:rPr lang="ru-RU" sz="2000" dirty="0" smtClean="0"/>
              <a:t>.</a:t>
            </a:r>
          </a:p>
          <a:p>
            <a:pPr lvl="0"/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Адаптировать авторскую систему обучения П.А. Степичева «Педагогика удивления» к дошкольному возрасту</a:t>
            </a:r>
            <a:r>
              <a:rPr lang="ru-RU" sz="2000" dirty="0" smtClean="0"/>
              <a:t>.</a:t>
            </a:r>
          </a:p>
          <a:p>
            <a:pPr lvl="0"/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Создать условия для повышения познавательной активности дошкольников с использованием </a:t>
            </a:r>
            <a:endParaRPr lang="ru-RU" sz="2000" dirty="0" smtClean="0"/>
          </a:p>
          <a:p>
            <a:pPr lvl="0"/>
            <a:r>
              <a:rPr lang="ru-RU" sz="2000" dirty="0"/>
              <a:t> </a:t>
            </a:r>
            <a:r>
              <a:rPr lang="ru-RU" sz="2000" dirty="0" smtClean="0"/>
              <a:t>     педагогики </a:t>
            </a:r>
            <a:r>
              <a:rPr lang="ru-RU" sz="2000" dirty="0"/>
              <a:t>удивления</a:t>
            </a:r>
            <a:r>
              <a:rPr lang="ru-RU" sz="2000" dirty="0" smtClean="0"/>
              <a:t>.</a:t>
            </a:r>
          </a:p>
          <a:p>
            <a:pPr lvl="0"/>
            <a:endParaRPr lang="ru-RU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Проанализировать эффективность работы. </a:t>
            </a:r>
          </a:p>
        </p:txBody>
      </p:sp>
    </p:spTree>
    <p:extLst>
      <p:ext uri="{BB962C8B-B14F-4D97-AF65-F5344CB8AC3E}">
        <p14:creationId xmlns:p14="http://schemas.microsoft.com/office/powerpoint/2010/main" val="50206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93025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b="1" dirty="0" smtClean="0"/>
              <a:t>Педагогика удивления </a:t>
            </a:r>
            <a:r>
              <a:rPr lang="ru-RU" sz="2400" dirty="0" smtClean="0"/>
              <a:t>- особое </a:t>
            </a:r>
            <a:r>
              <a:rPr lang="ru-RU" sz="2400" dirty="0"/>
              <a:t>направление педагогики, описывающее систему методов и приемов обучения и воспитания, основанных на когнитивной эмоции удивления, и опирающееся на принципы </a:t>
            </a:r>
            <a:r>
              <a:rPr lang="ru-RU" sz="2400" dirty="0" err="1"/>
              <a:t>природосообразности</a:t>
            </a:r>
            <a:r>
              <a:rPr lang="ru-RU" sz="2400" dirty="0"/>
              <a:t>, активности, </a:t>
            </a:r>
            <a:r>
              <a:rPr lang="ru-RU" sz="2400" dirty="0" err="1"/>
              <a:t>проблемности</a:t>
            </a:r>
            <a:r>
              <a:rPr lang="ru-RU" sz="2400" dirty="0"/>
              <a:t>, свободы творчества.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32196" y="44371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«Педагогика удивления: новая парадигма образования в </a:t>
            </a:r>
            <a:r>
              <a:rPr lang="en-US" dirty="0" smtClean="0"/>
              <a:t>XXI </a:t>
            </a:r>
            <a:r>
              <a:rPr lang="ru-RU" dirty="0" smtClean="0"/>
              <a:t>веке». </a:t>
            </a:r>
            <a:r>
              <a:rPr lang="ru-RU" dirty="0"/>
              <a:t>П. А. Степичев</a:t>
            </a:r>
          </a:p>
        </p:txBody>
      </p:sp>
    </p:spTree>
    <p:extLst>
      <p:ext uri="{BB962C8B-B14F-4D97-AF65-F5344CB8AC3E}">
        <p14:creationId xmlns:p14="http://schemas.microsoft.com/office/powerpoint/2010/main" val="42639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263621" y="548680"/>
            <a:ext cx="4537114" cy="1451031"/>
            <a:chOff x="872271" y="-2478840"/>
            <a:chExt cx="4537114" cy="1451031"/>
          </a:xfr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872271" y="-2478840"/>
              <a:ext cx="4513705" cy="1379023"/>
            </a:xfrm>
            <a:prstGeom prst="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Прямоугольник 3"/>
            <p:cNvSpPr/>
            <p:nvPr/>
          </p:nvSpPr>
          <p:spPr>
            <a:xfrm>
              <a:off x="895680" y="-2406832"/>
              <a:ext cx="4513705" cy="137902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600" kern="1200" dirty="0" smtClean="0"/>
                <a:t>Источники удивления</a:t>
              </a:r>
              <a:endParaRPr lang="ru-RU" sz="3600" kern="1200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259632" y="2276871"/>
            <a:ext cx="3107606" cy="1379023"/>
            <a:chOff x="0" y="1909285"/>
            <a:chExt cx="3107606" cy="1379023"/>
          </a:xfrm>
          <a:scene3d>
            <a:camera prst="orthographicFront"/>
            <a:lightRig rig="flat" dir="t"/>
          </a:scene3d>
        </p:grpSpPr>
        <p:sp>
          <p:nvSpPr>
            <p:cNvPr id="6" name="Прямоугольник 5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solidFill>
              <a:srgbClr val="92D050"/>
            </a:soli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kern="1200" dirty="0" smtClean="0"/>
                <a:t>Факт</a:t>
              </a:r>
              <a:endParaRPr lang="ru-RU" sz="2800" b="0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788024" y="3789040"/>
            <a:ext cx="3107606" cy="1379023"/>
            <a:chOff x="0" y="1909285"/>
            <a:chExt cx="3107606" cy="1379023"/>
          </a:xfrm>
          <a:solidFill>
            <a:srgbClr val="9966FF"/>
          </a:solidFill>
          <a:scene3d>
            <a:camera prst="orthographicFront"/>
            <a:lightRig rig="flat" dir="t"/>
          </a:scene3d>
        </p:grpSpPr>
        <p:sp>
          <p:nvSpPr>
            <p:cNvPr id="9" name="Прямоугольник 8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kern="1200" dirty="0" smtClean="0"/>
                <a:t>Собственные силы</a:t>
              </a:r>
              <a:endParaRPr lang="ru-RU" sz="2800" b="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273983" y="3789040"/>
            <a:ext cx="3107606" cy="1379023"/>
            <a:chOff x="0" y="1909285"/>
            <a:chExt cx="3107606" cy="1379023"/>
          </a:xfrm>
          <a:solidFill>
            <a:srgbClr val="D4E15B"/>
          </a:solidFill>
          <a:scene3d>
            <a:camera prst="orthographicFront"/>
            <a:lightRig rig="flat" dir="t"/>
          </a:scene3d>
        </p:grpSpPr>
        <p:sp>
          <p:nvSpPr>
            <p:cNvPr id="12" name="Прямоугольник 11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kern="1200" dirty="0" smtClean="0"/>
                <a:t>Метод</a:t>
              </a:r>
              <a:endParaRPr lang="ru-RU" sz="2800" b="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788024" y="2276871"/>
            <a:ext cx="3107606" cy="1379023"/>
            <a:chOff x="0" y="1909285"/>
            <a:chExt cx="3107606" cy="1379023"/>
          </a:xfrm>
          <a:solidFill>
            <a:srgbClr val="00B0F0"/>
          </a:solidFill>
          <a:scene3d>
            <a:camera prst="orthographicFront"/>
            <a:lightRig rig="flat" dir="t"/>
          </a:scene3d>
        </p:grpSpPr>
        <p:sp>
          <p:nvSpPr>
            <p:cNvPr id="15" name="Прямоугольник 14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0" y="1909285"/>
              <a:ext cx="3107606" cy="137902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0" kern="1200" dirty="0" smtClean="0"/>
                <a:t>Образовательная среда</a:t>
              </a:r>
              <a:endParaRPr lang="ru-RU" sz="2800" b="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4064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6772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</a:rPr>
              <a:t>     Удивление </a:t>
            </a:r>
            <a:r>
              <a:rPr lang="ru-RU" sz="2000" b="1" dirty="0">
                <a:solidFill>
                  <a:schemeClr val="accent1"/>
                </a:solidFill>
              </a:rPr>
              <a:t>образовательной </a:t>
            </a:r>
            <a:r>
              <a:rPr lang="ru-RU" sz="2000" b="1" dirty="0" smtClean="0">
                <a:solidFill>
                  <a:schemeClr val="accent1"/>
                </a:solidFill>
              </a:rPr>
              <a:t>средой</a:t>
            </a:r>
            <a:endParaRPr lang="ru-RU" sz="2000" b="1" dirty="0">
              <a:solidFill>
                <a:schemeClr val="accent1"/>
              </a:solidFill>
            </a:endParaRPr>
          </a:p>
          <a:p>
            <a:r>
              <a:rPr lang="ru-RU" dirty="0"/>
              <a:t> </a:t>
            </a:r>
          </a:p>
          <a:p>
            <a:r>
              <a:rPr lang="ru-RU" dirty="0"/>
              <a:t>	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908719"/>
            <a:ext cx="36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b="1" dirty="0" smtClean="0">
              <a:solidFill>
                <a:prstClr val="black"/>
              </a:solidFill>
            </a:endParaRPr>
          </a:p>
          <a:p>
            <a:pPr lvl="0" algn="just"/>
            <a:r>
              <a:rPr lang="ru-RU" b="1" dirty="0" smtClean="0">
                <a:solidFill>
                  <a:prstClr val="black"/>
                </a:solidFill>
              </a:rPr>
              <a:t>Интерактивный </a:t>
            </a:r>
            <a:r>
              <a:rPr lang="ru-RU" b="1" dirty="0">
                <a:solidFill>
                  <a:prstClr val="black"/>
                </a:solidFill>
              </a:rPr>
              <a:t>музей – 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экспозиция, где можно и нужно смотреть, трогать, думать. При его создании в образовательном пространстве педагог преследует цель: сделать тему более доступной для изучения. </a:t>
            </a:r>
          </a:p>
        </p:txBody>
      </p:sp>
      <p:pic>
        <p:nvPicPr>
          <p:cNvPr id="6" name="Picture 2" descr="F:\1 марта\125___04\IMG_18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32645" y="1580916"/>
            <a:ext cx="5376841" cy="40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:\1 марта\125___04\IMG_1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3808920" cy="285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10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5447526"/>
              </p:ext>
            </p:extLst>
          </p:nvPr>
        </p:nvGraphicFramePr>
        <p:xfrm>
          <a:off x="4897382" y="1071320"/>
          <a:ext cx="3605515" cy="4663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Точечный рисунок" r:id="rId4" imgW="4447619" imgH="5753903" progId="PBrush">
                  <p:embed/>
                </p:oleObj>
              </mc:Choice>
              <mc:Fallback>
                <p:oleObj name="Точечный рисунок" r:id="rId4" imgW="4447619" imgH="5753903" progId="PBrush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7382" y="1071320"/>
                        <a:ext cx="3605515" cy="46639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8112" y="33265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	«</a:t>
            </a:r>
            <a:r>
              <a:rPr lang="ru-RU" dirty="0"/>
              <a:t>Мы очень мало знаем об истории нашего края. Возникла идея сделать дополнительные шаги по пропаганде </a:t>
            </a:r>
            <a:r>
              <a:rPr lang="ru-RU" dirty="0" smtClean="0"/>
              <a:t>краеведения».  </a:t>
            </a:r>
          </a:p>
          <a:p>
            <a:pPr algn="r"/>
            <a:r>
              <a:rPr lang="ru-RU" dirty="0" smtClean="0"/>
              <a:t>М.Г. Решетников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348880"/>
            <a:ext cx="4572000" cy="33239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Краевой проект</a:t>
            </a:r>
          </a:p>
          <a:p>
            <a:pPr algn="ctr">
              <a:spcBef>
                <a:spcPts val="1200"/>
              </a:spcBef>
            </a:pP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 «3</a:t>
            </a:r>
            <a:r>
              <a:rPr lang="en-US" altLang="ru-RU" b="1" u="sng" dirty="0" smtClean="0">
                <a:latin typeface="Times New Roman" pitchFamily="18" charset="0"/>
                <a:cs typeface="Times New Roman" pitchFamily="18" charset="0"/>
              </a:rPr>
              <a:t>D </a:t>
            </a: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музей в детском саду»</a:t>
            </a:r>
          </a:p>
          <a:p>
            <a:pPr algn="just">
              <a:spcBef>
                <a:spcPts val="1200"/>
              </a:spcBef>
            </a:pPr>
            <a:r>
              <a:rPr lang="ru-RU" altLang="ru-RU" b="1" u="sng" dirty="0" smtClean="0">
                <a:latin typeface="Times New Roman" pitchFamily="18" charset="0"/>
                <a:cs typeface="Times New Roman" pitchFamily="18" charset="0"/>
              </a:rPr>
              <a:t>Идея</a:t>
            </a:r>
            <a:r>
              <a:rPr lang="ru-RU" altLang="ru-RU" b="1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реализация ФГОС ДО с учетом специфики национальных и социокультурных условий Пермского края. </a:t>
            </a:r>
          </a:p>
          <a:p>
            <a:pPr algn="just">
              <a:spcBef>
                <a:spcPts val="1200"/>
              </a:spcBef>
            </a:pPr>
            <a:r>
              <a:rPr lang="ru-RU" altLang="ru-RU" b="1" u="sng" dirty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altLang="ru-RU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разработка моделей использования регионального компонента, реализуемого в ООП ДОО,  апробация содержания и современных форм музейной педагогики в ДОО.</a:t>
            </a:r>
          </a:p>
        </p:txBody>
      </p:sp>
    </p:spTree>
    <p:extLst>
      <p:ext uri="{BB962C8B-B14F-4D97-AF65-F5344CB8AC3E}">
        <p14:creationId xmlns:p14="http://schemas.microsoft.com/office/powerpoint/2010/main" val="326409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2018-2019\музей\исторический\Рисунок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89" y="232684"/>
            <a:ext cx="2453184" cy="378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36" y="4211389"/>
            <a:ext cx="2869800" cy="21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D:\2018-2019\музей\спортивный\Рисунок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9"/>
          <a:stretch/>
        </p:blipFill>
        <p:spPr bwMode="auto">
          <a:xfrm>
            <a:off x="6156176" y="4203540"/>
            <a:ext cx="2808311" cy="2114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:\FOTO\IMG_20180316_1409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958" y="232684"/>
            <a:ext cx="5083451" cy="381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F:\исторический\ш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6" y="4219237"/>
            <a:ext cx="2873368" cy="214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21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1438</TotalTime>
  <Words>440</Words>
  <Application>Microsoft Office PowerPoint</Application>
  <PresentationFormat>Экран (4:3)</PresentationFormat>
  <Paragraphs>102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Официальная</vt:lpstr>
      <vt:lpstr>Точечный рисунок</vt:lpstr>
      <vt:lpstr>Краевой конкурс по организации методической работы  на муниципальном и институциональном уровнях «МЕТОДИСТ - 2019»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63</cp:revision>
  <cp:lastPrinted>2019-04-03T10:55:47Z</cp:lastPrinted>
  <dcterms:created xsi:type="dcterms:W3CDTF">2019-01-16T05:53:35Z</dcterms:created>
  <dcterms:modified xsi:type="dcterms:W3CDTF">2019-09-27T10:53:11Z</dcterms:modified>
</cp:coreProperties>
</file>